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9" r:id="rId10"/>
    <p:sldId id="266" r:id="rId11"/>
    <p:sldId id="270" r:id="rId12"/>
    <p:sldId id="267" r:id="rId13"/>
    <p:sldId id="268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57" autoAdjust="0"/>
    <p:restoredTop sz="94660"/>
  </p:normalViewPr>
  <p:slideViewPr>
    <p:cSldViewPr snapToGrid="0">
      <p:cViewPr varScale="1">
        <p:scale>
          <a:sx n="54" d="100"/>
          <a:sy n="54" d="100"/>
        </p:scale>
        <p:origin x="66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9CD58-40E1-4109-95F4-57AB173A7676}" type="datetimeFigureOut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9921E-5693-4EDF-818A-422B70AD2E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651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EF550-232C-4BF6-B27E-CCEF76062366}" type="datetime1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44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F9FCF-E189-4EC5-A0D6-81D72C4F3B97}" type="datetime1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25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26988-8241-462D-97C0-9FCCCD0CAC5F}" type="datetime1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81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1EC2C-1429-47E1-BB83-29D0F2B9AC0D}" type="datetime1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7544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9064-94DE-431B-AE9F-A8C60C37F0E9}" type="datetime1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26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7F51-0CC8-45F9-86B7-556C69FD7B68}" type="datetime1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493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E68B4-FB5A-46AD-8771-7EDF5F86342C}" type="datetime1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824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6565-CFA9-4FE1-99CA-87FB015D08BF}" type="datetime1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157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71F7-B216-4C8D-B28F-C7C5B4477DC8}" type="datetime1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360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E6EEF-E3C8-4C73-9E65-0F921E7A9EA9}" type="datetime1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696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9E48E-43D9-486D-A797-14B85310CEB1}" type="datetime1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82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955F5-BC10-41BB-B41A-5DFED3E668C9}" type="datetime1">
              <a:rPr kumimoji="1" lang="ja-JP" altLang="en-US" smtClean="0"/>
              <a:t>2022/3/23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981DB-227E-49D7-8114-36120A8CF1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sz="9600" b="1" dirty="0" smtClean="0">
                <a:latin typeface="+mn-lt"/>
              </a:rPr>
              <a:t>2</a:t>
            </a:r>
            <a:r>
              <a:rPr kumimoji="1" lang="ja-JP" altLang="en-US" sz="9600" b="1" dirty="0" smtClean="0">
                <a:latin typeface="+mn-lt"/>
              </a:rPr>
              <a:t>次関数</a:t>
            </a:r>
            <a:r>
              <a:rPr lang="en-US" altLang="ja-JP" b="1" dirty="0">
                <a:latin typeface="+mn-lt"/>
              </a:rPr>
              <a:t/>
            </a:r>
            <a:br>
              <a:rPr lang="en-US" altLang="ja-JP" b="1" dirty="0">
                <a:latin typeface="+mn-lt"/>
              </a:rPr>
            </a:br>
            <a:endParaRPr kumimoji="1" lang="ja-JP" altLang="en-US" b="1" dirty="0">
              <a:latin typeface="+mn-lt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76387" y="3659188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sz="2100" b="1" dirty="0" smtClean="0">
                <a:latin typeface="+mj-lt"/>
              </a:rPr>
              <a:t>東京図書　数学１教科書　ｐ５４～５５　準拠</a:t>
            </a:r>
            <a:endParaRPr kumimoji="1" lang="en-US" altLang="ja-JP" sz="2100" b="1" dirty="0" smtClean="0">
              <a:latin typeface="+mj-lt"/>
            </a:endParaRPr>
          </a:p>
          <a:p>
            <a:endParaRPr kumimoji="1" lang="en-US" altLang="ja-JP" sz="4400" b="1" dirty="0" smtClean="0">
              <a:latin typeface="+mj-lt"/>
            </a:endParaRPr>
          </a:p>
          <a:p>
            <a:r>
              <a:rPr lang="ja-JP" altLang="en-US" sz="4400" b="1" dirty="0">
                <a:latin typeface="+mj-lt"/>
              </a:rPr>
              <a:t>あかり</a:t>
            </a:r>
            <a:r>
              <a:rPr lang="ja-JP" altLang="en-US" sz="4400" b="1" dirty="0" smtClean="0">
                <a:latin typeface="+mj-lt"/>
              </a:rPr>
              <a:t>さん</a:t>
            </a:r>
            <a:r>
              <a:rPr lang="ja-JP" altLang="en-US" sz="4400" b="1" dirty="0" smtClean="0">
                <a:solidFill>
                  <a:srgbClr val="FF0000"/>
                </a:solidFill>
                <a:latin typeface="+mj-lt"/>
              </a:rPr>
              <a:t>💛</a:t>
            </a:r>
            <a:r>
              <a:rPr lang="ja-JP" altLang="en-US" sz="4400" b="1" dirty="0" smtClean="0">
                <a:latin typeface="+mj-lt"/>
              </a:rPr>
              <a:t>のフリースロー</a:t>
            </a:r>
            <a:endParaRPr kumimoji="1" lang="ja-JP" altLang="en-US" sz="4400" b="1" dirty="0">
              <a:latin typeface="+mj-lt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328988" y="5943600"/>
            <a:ext cx="7391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制作：　静岡女子高等学校　数学科担当　村田光生　</a:t>
            </a:r>
            <a:r>
              <a:rPr kumimoji="1" lang="en-US" altLang="ja-JP" dirty="0" smtClean="0"/>
              <a:t>2021.7.30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60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4313" y="1428750"/>
            <a:ext cx="11658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 err="1" smtClean="0">
                <a:solidFill>
                  <a:srgbClr val="C00000"/>
                </a:solidFill>
              </a:rPr>
              <a:t>Never</a:t>
            </a:r>
            <a:r>
              <a:rPr lang="en-US" altLang="ja-JP" sz="8000" b="1" dirty="0" err="1" smtClean="0">
                <a:solidFill>
                  <a:srgbClr val="0070C0"/>
                </a:solidFill>
              </a:rPr>
              <a:t>Never</a:t>
            </a:r>
            <a:r>
              <a:rPr kumimoji="1" lang="en-US" altLang="ja-JP" sz="8000" b="1" dirty="0" err="1" smtClean="0">
                <a:solidFill>
                  <a:srgbClr val="00B050"/>
                </a:solidFill>
              </a:rPr>
              <a:t>Giveup</a:t>
            </a:r>
            <a:r>
              <a:rPr kumimoji="1" lang="ja-JP" altLang="en-US" sz="8000" b="1" dirty="0" smtClean="0">
                <a:solidFill>
                  <a:srgbClr val="00B050"/>
                </a:solidFill>
              </a:rPr>
              <a:t>！</a:t>
            </a:r>
            <a:endParaRPr kumimoji="1" lang="en-US" altLang="ja-JP" sz="8000" b="1" dirty="0" smtClean="0">
              <a:solidFill>
                <a:srgbClr val="00B050"/>
              </a:solidFill>
            </a:endParaRPr>
          </a:p>
          <a:p>
            <a:pPr algn="ctr"/>
            <a:r>
              <a:rPr lang="ja-JP" altLang="en-US" sz="8000" b="1" dirty="0" smtClean="0">
                <a:solidFill>
                  <a:srgbClr val="00B050"/>
                </a:solidFill>
              </a:rPr>
              <a:t>曲線③を再々トライ！！</a:t>
            </a:r>
            <a:endParaRPr kumimoji="1" lang="ja-JP" altLang="en-US" sz="8000" b="1" dirty="0">
              <a:solidFill>
                <a:srgbClr val="00B050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/>
              <p:cNvSpPr txBox="1"/>
              <p:nvPr/>
            </p:nvSpPr>
            <p:spPr>
              <a:xfrm>
                <a:off x="1828800" y="4405745"/>
                <a:ext cx="8495607" cy="1009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ja-JP" altLang="en-US" sz="4000" b="1" dirty="0">
                    <a:solidFill>
                      <a:prstClr val="black"/>
                    </a:solidFill>
                  </a:rPr>
                  <a:t>得られた</a:t>
                </a:r>
                <a:r>
                  <a:rPr lang="en-US" altLang="ja-JP" sz="4000" b="1" dirty="0">
                    <a:solidFill>
                      <a:prstClr val="black"/>
                    </a:solidFill>
                  </a:rPr>
                  <a:t>2</a:t>
                </a:r>
                <a:r>
                  <a:rPr lang="ja-JP" altLang="en-US" sz="4000" b="1" dirty="0">
                    <a:solidFill>
                      <a:prstClr val="black"/>
                    </a:solidFill>
                  </a:rPr>
                  <a:t>次式は </a:t>
                </a:r>
                <a:r>
                  <a:rPr lang="en-US" altLang="ja-JP" sz="4000" b="1" dirty="0">
                    <a:solidFill>
                      <a:srgbClr val="FF0000"/>
                    </a:solidFill>
                  </a:rPr>
                  <a:t>y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40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1 </m:t>
                        </m:r>
                      </m:num>
                      <m:den>
                        <m:r>
                          <a:rPr lang="ja-JP" altLang="en-US" sz="40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ja-JP" altLang="en-US" sz="40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4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4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4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ja-JP" altLang="en-US" sz="4000" b="1" dirty="0">
                    <a:solidFill>
                      <a:srgbClr val="FF0000"/>
                    </a:solidFill>
                  </a:rPr>
                  <a:t>  </a:t>
                </a:r>
                <a:r>
                  <a:rPr lang="en-US" altLang="ja-JP" sz="4000" b="1" dirty="0">
                    <a:solidFill>
                      <a:srgbClr val="FF0000"/>
                    </a:solidFill>
                  </a:rPr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40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ja-JP" altLang="en-US" sz="40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ja-JP" sz="4000" dirty="0">
                    <a:solidFill>
                      <a:srgbClr val="FF0000"/>
                    </a:solidFill>
                  </a:rPr>
                  <a:t>x</a:t>
                </a:r>
                <a:endParaRPr lang="ja-JP" alt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4405745"/>
                <a:ext cx="8495607" cy="1009315"/>
              </a:xfrm>
              <a:prstGeom prst="rect">
                <a:avLst/>
              </a:prstGeom>
              <a:blipFill>
                <a:blip r:embed="rId2"/>
                <a:stretch>
                  <a:fillRect l="-2511" b="-1030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6484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11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986972" y="850292"/>
                <a:ext cx="3831771" cy="7099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altLang="ja-JP" sz="2800" b="1" dirty="0" smtClean="0">
                    <a:solidFill>
                      <a:srgbClr val="FF0000"/>
                    </a:solidFill>
                  </a:rPr>
                  <a:t>y </a:t>
                </a:r>
                <a:r>
                  <a:rPr lang="en-US" altLang="ja-JP" sz="2800" b="1" dirty="0">
                    <a:solidFill>
                      <a:srgbClr val="FF0000"/>
                    </a:solidFill>
                  </a:rPr>
                  <a:t>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1 </m:t>
                        </m:r>
                      </m:num>
                      <m:den>
                        <m:r>
                          <a:rPr lang="ja-JP" altLang="en-US" sz="28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ja-JP" altLang="en-US" sz="28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28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8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8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ja-JP" altLang="en-US" sz="2800" b="1" dirty="0">
                    <a:solidFill>
                      <a:srgbClr val="FF0000"/>
                    </a:solidFill>
                  </a:rPr>
                  <a:t>  </a:t>
                </a:r>
                <a:r>
                  <a:rPr lang="en-US" altLang="ja-JP" sz="2800" b="1" dirty="0">
                    <a:solidFill>
                      <a:srgbClr val="FF0000"/>
                    </a:solidFill>
                  </a:rPr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ja-JP" altLang="en-US" sz="28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ja-JP" sz="2800" dirty="0">
                    <a:solidFill>
                      <a:srgbClr val="FF0000"/>
                    </a:solidFill>
                  </a:rPr>
                  <a:t>x</a:t>
                </a:r>
                <a:endParaRPr lang="ja-JP" alt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972" y="850292"/>
                <a:ext cx="3831771" cy="709938"/>
              </a:xfrm>
              <a:prstGeom prst="rect">
                <a:avLst/>
              </a:prstGeom>
              <a:blipFill>
                <a:blip r:embed="rId2"/>
                <a:stretch>
                  <a:fillRect l="-3344" b="-1196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雲形吹き出し 4"/>
          <p:cNvSpPr/>
          <p:nvPr/>
        </p:nvSpPr>
        <p:spPr>
          <a:xfrm>
            <a:off x="1481494" y="2161366"/>
            <a:ext cx="3090506" cy="1308189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やった！</a:t>
            </a:r>
            <a:endParaRPr kumimoji="1" lang="ja-JP" alt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912" y="828035"/>
            <a:ext cx="7371087" cy="589344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44" y="3363639"/>
            <a:ext cx="1999246" cy="3175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03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06" y="598516"/>
            <a:ext cx="10289562" cy="6259484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700088" y="329911"/>
            <a:ext cx="107033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 smtClean="0"/>
              <a:t>①②③の</a:t>
            </a:r>
            <a:r>
              <a:rPr kumimoji="1" lang="en-US" altLang="ja-JP" sz="4400" b="1" dirty="0" smtClean="0"/>
              <a:t>3</a:t>
            </a:r>
            <a:r>
              <a:rPr kumimoji="1" lang="ja-JP" altLang="en-US" sz="4400" b="1" dirty="0" err="1" smtClean="0"/>
              <a:t>つの</a:t>
            </a:r>
            <a:r>
              <a:rPr kumimoji="1" lang="ja-JP" altLang="en-US" sz="4400" b="1" dirty="0" smtClean="0"/>
              <a:t>曲線をまとめて作図すると</a:t>
            </a:r>
            <a:endParaRPr kumimoji="1" lang="ja-JP" altLang="en-US" sz="4400" b="1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07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528638" y="414337"/>
            <a:ext cx="1074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（</a:t>
            </a:r>
            <a:r>
              <a:rPr lang="ja-JP" altLang="en-US" dirty="0"/>
              <a:t>参考：先生方へ</a:t>
            </a:r>
            <a:r>
              <a:rPr lang="ja-JP" altLang="en-US" dirty="0" smtClean="0"/>
              <a:t>）この課題の</a:t>
            </a:r>
            <a:r>
              <a:rPr lang="en-US" altLang="ja-JP" dirty="0" smtClean="0"/>
              <a:t>Python3</a:t>
            </a:r>
            <a:r>
              <a:rPr lang="ja-JP" altLang="en-US" dirty="0"/>
              <a:t>による作図</a:t>
            </a:r>
            <a:r>
              <a:rPr lang="ja-JP" altLang="en-US" dirty="0" smtClean="0"/>
              <a:t>プログラムです。ご自由にご使用ご改変ください。</a:t>
            </a:r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471863" y="1343026"/>
            <a:ext cx="4429126" cy="48320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import </a:t>
            </a:r>
            <a:r>
              <a:rPr lang="en-US" altLang="ja-JP" sz="1400" dirty="0" err="1"/>
              <a:t>matplotlib.pyplot</a:t>
            </a:r>
            <a:r>
              <a:rPr lang="en-US" altLang="ja-JP" sz="1400" dirty="0"/>
              <a:t> as </a:t>
            </a:r>
            <a:r>
              <a:rPr lang="en-US" altLang="ja-JP" sz="1400" dirty="0" err="1"/>
              <a:t>plt</a:t>
            </a:r>
            <a:endParaRPr lang="en-US" altLang="ja-JP" sz="1400" dirty="0"/>
          </a:p>
          <a:p>
            <a:r>
              <a:rPr lang="en-US" altLang="ja-JP" sz="1400" dirty="0"/>
              <a:t>import </a:t>
            </a:r>
            <a:r>
              <a:rPr lang="en-US" altLang="ja-JP" sz="1400" dirty="0" err="1"/>
              <a:t>numpy</a:t>
            </a:r>
            <a:r>
              <a:rPr lang="en-US" altLang="ja-JP" sz="1400" dirty="0"/>
              <a:t> as np</a:t>
            </a:r>
          </a:p>
          <a:p>
            <a:r>
              <a:rPr lang="en-US" altLang="ja-JP" sz="1400" dirty="0"/>
              <a:t>N = 10</a:t>
            </a:r>
          </a:p>
          <a:p>
            <a:r>
              <a:rPr lang="en-US" altLang="ja-JP" sz="1400" dirty="0" err="1"/>
              <a:t>xmin</a:t>
            </a:r>
            <a:r>
              <a:rPr lang="en-US" altLang="ja-JP" sz="1400" dirty="0"/>
              <a:t> = 0</a:t>
            </a:r>
          </a:p>
          <a:p>
            <a:r>
              <a:rPr lang="en-US" altLang="ja-JP" sz="1400" dirty="0" err="1"/>
              <a:t>xmax</a:t>
            </a:r>
            <a:r>
              <a:rPr lang="en-US" altLang="ja-JP" sz="1400" dirty="0"/>
              <a:t> = 9</a:t>
            </a:r>
          </a:p>
          <a:p>
            <a:r>
              <a:rPr lang="en-US" altLang="ja-JP" sz="1400" dirty="0" err="1"/>
              <a:t>def</a:t>
            </a:r>
            <a:r>
              <a:rPr lang="en-US" altLang="ja-JP" sz="1400" dirty="0"/>
              <a:t> f1(x):</a:t>
            </a:r>
          </a:p>
          <a:p>
            <a:r>
              <a:rPr lang="en-US" altLang="ja-JP" sz="1400" dirty="0"/>
              <a:t>   y = (-1) *( (1/2)*x*x ) + (4)*x</a:t>
            </a:r>
          </a:p>
          <a:p>
            <a:r>
              <a:rPr lang="en-US" altLang="ja-JP" sz="1400" dirty="0"/>
              <a:t>   if (y &lt;= 0):</a:t>
            </a:r>
          </a:p>
          <a:p>
            <a:r>
              <a:rPr lang="en-US" altLang="ja-JP" sz="1400" dirty="0"/>
              <a:t>       return 0.0</a:t>
            </a:r>
          </a:p>
          <a:p>
            <a:r>
              <a:rPr lang="en-US" altLang="ja-JP" sz="1400" dirty="0"/>
              <a:t>   else:</a:t>
            </a:r>
          </a:p>
          <a:p>
            <a:r>
              <a:rPr lang="en-US" altLang="ja-JP" sz="1400" dirty="0"/>
              <a:t>       return y</a:t>
            </a:r>
          </a:p>
          <a:p>
            <a:r>
              <a:rPr lang="en-US" altLang="ja-JP" sz="1400" dirty="0" err="1"/>
              <a:t>def</a:t>
            </a:r>
            <a:r>
              <a:rPr lang="en-US" altLang="ja-JP" sz="1400" dirty="0"/>
              <a:t> f2(x):</a:t>
            </a:r>
          </a:p>
          <a:p>
            <a:r>
              <a:rPr lang="en-US" altLang="ja-JP" sz="1400" dirty="0"/>
              <a:t>   return (-1) *( (1/4)*x*x ) + (5/2)*x</a:t>
            </a:r>
          </a:p>
          <a:p>
            <a:r>
              <a:rPr lang="en-US" altLang="ja-JP" sz="1400" dirty="0" err="1"/>
              <a:t>def</a:t>
            </a:r>
            <a:r>
              <a:rPr lang="en-US" altLang="ja-JP" sz="1400" dirty="0"/>
              <a:t> f3(x):</a:t>
            </a:r>
          </a:p>
          <a:p>
            <a:r>
              <a:rPr lang="en-US" altLang="ja-JP" sz="1400" dirty="0"/>
              <a:t>   return (-1) *( (1/6)*x*x ) + (5/3)*x</a:t>
            </a:r>
          </a:p>
          <a:p>
            <a:r>
              <a:rPr lang="en-US" altLang="ja-JP" sz="1400" dirty="0"/>
              <a:t>p = </a:t>
            </a:r>
            <a:r>
              <a:rPr lang="en-US" altLang="ja-JP" sz="1400" dirty="0" err="1"/>
              <a:t>np.linspace</a:t>
            </a:r>
            <a:r>
              <a:rPr lang="en-US" altLang="ja-JP" sz="1400" dirty="0"/>
              <a:t>( </a:t>
            </a:r>
            <a:r>
              <a:rPr lang="en-US" altLang="ja-JP" sz="1400" dirty="0" err="1"/>
              <a:t>xmin</a:t>
            </a:r>
            <a:r>
              <a:rPr lang="en-US" altLang="ja-JP" sz="1400" dirty="0"/>
              <a:t>, </a:t>
            </a:r>
            <a:r>
              <a:rPr lang="en-US" altLang="ja-JP" sz="1400" dirty="0" err="1"/>
              <a:t>xmax</a:t>
            </a:r>
            <a:r>
              <a:rPr lang="en-US" altLang="ja-JP" sz="1400" dirty="0"/>
              <a:t>, N)</a:t>
            </a:r>
          </a:p>
          <a:p>
            <a:r>
              <a:rPr lang="en-US" altLang="ja-JP" sz="1400" dirty="0" err="1"/>
              <a:t>plt.plot</a:t>
            </a:r>
            <a:r>
              <a:rPr lang="en-US" altLang="ja-JP" sz="1400" dirty="0"/>
              <a:t>( p, [f1(p[k]) for k in range(N)] )</a:t>
            </a:r>
          </a:p>
          <a:p>
            <a:r>
              <a:rPr lang="en-US" altLang="ja-JP" sz="1400" dirty="0" err="1"/>
              <a:t>plt.plot</a:t>
            </a:r>
            <a:r>
              <a:rPr lang="en-US" altLang="ja-JP" sz="1400" dirty="0"/>
              <a:t>( p, [f2(p[k]) for k in range(N)] )</a:t>
            </a:r>
          </a:p>
          <a:p>
            <a:r>
              <a:rPr lang="en-US" altLang="ja-JP" sz="1400" dirty="0" err="1"/>
              <a:t>plt.plot</a:t>
            </a:r>
            <a:r>
              <a:rPr lang="en-US" altLang="ja-JP" sz="1400" dirty="0"/>
              <a:t>( p, [f3(p[k]) for k in range(N)] )</a:t>
            </a:r>
          </a:p>
          <a:p>
            <a:r>
              <a:rPr lang="en-US" altLang="ja-JP" sz="1400" dirty="0" err="1"/>
              <a:t>plt.grid</a:t>
            </a:r>
            <a:r>
              <a:rPr lang="en-US" altLang="ja-JP" sz="1400" dirty="0"/>
              <a:t>()</a:t>
            </a:r>
          </a:p>
          <a:p>
            <a:r>
              <a:rPr lang="en-US" altLang="ja-JP" sz="1400" dirty="0" err="1"/>
              <a:t>plt.plot</a:t>
            </a:r>
            <a:r>
              <a:rPr lang="en-US" altLang="ja-JP" sz="1400" dirty="0"/>
              <a:t>([7.5, 8.3], [2.5, 2.5], linewidth=5)</a:t>
            </a:r>
          </a:p>
          <a:p>
            <a:r>
              <a:rPr lang="en-US" altLang="ja-JP" sz="1400" dirty="0" err="1"/>
              <a:t>plt.show</a:t>
            </a:r>
            <a:r>
              <a:rPr lang="en-US" altLang="ja-JP" sz="1400" dirty="0"/>
              <a:t>()</a:t>
            </a:r>
            <a:endParaRPr kumimoji="1" lang="ja-JP" altLang="en-US" sz="1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18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2</a:t>
            </a:fld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2819" y="168721"/>
            <a:ext cx="6397172" cy="6552754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967693" y="1136774"/>
            <a:ext cx="32366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/>
              <a:t>あかりさんがフリースローをします</a:t>
            </a:r>
            <a:r>
              <a:rPr lang="en-US" altLang="ja-JP" sz="2400" b="1" dirty="0" smtClean="0"/>
              <a:t/>
            </a:r>
            <a:br>
              <a:rPr lang="en-US" altLang="ja-JP" sz="2400" b="1" dirty="0" smtClean="0"/>
            </a:br>
            <a:r>
              <a:rPr lang="ja-JP" altLang="en-US" sz="2400" b="1" dirty="0" smtClean="0"/>
              <a:t>①②③のうち、どの軌道がゴールを決めるでしょうか？</a:t>
            </a:r>
            <a:endParaRPr lang="en-US" altLang="ja-JP" sz="2400" b="1" dirty="0" smtClean="0"/>
          </a:p>
          <a:p>
            <a:pPr algn="ctr"/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9924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57175" y="514350"/>
            <a:ext cx="1160145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 smtClean="0"/>
              <a:t>大前提</a:t>
            </a:r>
            <a:endParaRPr kumimoji="1" lang="en-US" altLang="ja-JP" sz="4400" b="1" dirty="0" smtClean="0"/>
          </a:p>
          <a:p>
            <a:r>
              <a:rPr kumimoji="1" lang="ja-JP" altLang="en-US" sz="4400" b="1" dirty="0" smtClean="0"/>
              <a:t>地上でものを投げると、その軌跡は</a:t>
            </a:r>
            <a:r>
              <a:rPr kumimoji="1" lang="en-US" altLang="ja-JP" sz="4400" b="1" u="sng" dirty="0" smtClean="0">
                <a:solidFill>
                  <a:srgbClr val="FF0000"/>
                </a:solidFill>
              </a:rPr>
              <a:t>2</a:t>
            </a:r>
            <a:r>
              <a:rPr kumimoji="1" lang="ja-JP" altLang="en-US" sz="4400" b="1" u="sng" dirty="0" smtClean="0">
                <a:solidFill>
                  <a:srgbClr val="FF0000"/>
                </a:solidFill>
              </a:rPr>
              <a:t>次関数</a:t>
            </a:r>
            <a:r>
              <a:rPr kumimoji="1" lang="ja-JP" altLang="en-US" sz="4400" b="1" dirty="0" smtClean="0"/>
              <a:t>である。時間を</a:t>
            </a:r>
            <a:r>
              <a:rPr kumimoji="1" lang="ja-JP" altLang="en-US" sz="4400" b="1" dirty="0" err="1" smtClean="0"/>
              <a:t>ｘ</a:t>
            </a:r>
            <a:r>
              <a:rPr kumimoji="1" lang="ja-JP" altLang="en-US" sz="4400" b="1" dirty="0" smtClean="0"/>
              <a:t>、軌跡の高さを</a:t>
            </a:r>
            <a:r>
              <a:rPr kumimoji="1" lang="ja-JP" altLang="en-US" sz="4400" b="1" dirty="0" err="1" smtClean="0"/>
              <a:t>ｙ</a:t>
            </a:r>
            <a:r>
              <a:rPr kumimoji="1" lang="ja-JP" altLang="en-US" sz="4400" b="1" dirty="0" smtClean="0"/>
              <a:t>とすると</a:t>
            </a:r>
            <a:endParaRPr kumimoji="1" lang="ja-JP" altLang="en-US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1771649" y="3228974"/>
                <a:ext cx="8743949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6600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y</a:t>
                </a:r>
                <a:r>
                  <a:rPr lang="ja-JP" altLang="en-US" sz="660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  </a:t>
                </a:r>
                <a:r>
                  <a:rPr lang="en-US" altLang="ja-JP" sz="6600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 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6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altLang="ja-JP" sz="66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altLang="ja-JP" sz="66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ja-JP" sz="6600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+   </a:t>
                </a:r>
                <a:r>
                  <a:rPr lang="en-US" altLang="ja-JP" sz="6600" dirty="0" err="1" smtClean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bx</a:t>
                </a:r>
                <a:r>
                  <a:rPr lang="en-US" altLang="ja-JP" sz="6600" dirty="0" smtClean="0">
                    <a:solidFill>
                      <a:srgbClr val="0070C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+   c</a:t>
                </a:r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649" y="3228974"/>
                <a:ext cx="8743949" cy="1107996"/>
              </a:xfrm>
              <a:prstGeom prst="rect">
                <a:avLst/>
              </a:prstGeom>
              <a:blipFill>
                <a:blip r:embed="rId2"/>
                <a:stretch>
                  <a:fillRect l="-4812" t="-19337" b="-4198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/>
          <p:cNvSpPr txBox="1"/>
          <p:nvPr/>
        </p:nvSpPr>
        <p:spPr>
          <a:xfrm>
            <a:off x="700087" y="5136653"/>
            <a:ext cx="1088707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 smtClean="0">
                <a:solidFill>
                  <a:srgbClr val="FF0000"/>
                </a:solidFill>
              </a:rPr>
              <a:t>軌跡の形を決めるには　</a:t>
            </a:r>
            <a:r>
              <a:rPr kumimoji="1" lang="en-US" altLang="ja-JP" sz="4400" b="1" dirty="0" smtClean="0">
                <a:solidFill>
                  <a:srgbClr val="FF0000"/>
                </a:solidFill>
              </a:rPr>
              <a:t>a, b, c </a:t>
            </a:r>
            <a:r>
              <a:rPr kumimoji="1" lang="ja-JP" altLang="en-US" sz="4400" b="1" dirty="0" smtClean="0">
                <a:solidFill>
                  <a:srgbClr val="FF0000"/>
                </a:solidFill>
              </a:rPr>
              <a:t>を求めれば良い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89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28700" y="1128712"/>
            <a:ext cx="1055924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/>
              <a:t>まずはｐ５５の曲線①を完全に描いてみよう</a:t>
            </a:r>
            <a:endParaRPr kumimoji="1" lang="en-US" altLang="ja-JP" sz="2800" b="1" dirty="0" smtClean="0"/>
          </a:p>
          <a:p>
            <a:endParaRPr kumimoji="1" lang="en-US" altLang="ja-JP" sz="2800" b="1" dirty="0" smtClean="0"/>
          </a:p>
          <a:p>
            <a:r>
              <a:rPr lang="en-US" altLang="ja-JP" sz="4000" b="1" dirty="0" smtClean="0">
                <a:solidFill>
                  <a:srgbClr val="0070C0"/>
                </a:solidFill>
              </a:rPr>
              <a:t>step</a:t>
            </a:r>
            <a:r>
              <a:rPr lang="ja-JP" altLang="en-US" sz="4000" b="1" dirty="0" smtClean="0">
                <a:solidFill>
                  <a:srgbClr val="0070C0"/>
                </a:solidFill>
              </a:rPr>
              <a:t>１</a:t>
            </a:r>
            <a:r>
              <a:rPr lang="ja-JP" altLang="en-US" sz="2800" b="1" dirty="0" smtClean="0"/>
              <a:t>．準備として、教科書ｐ５５の図の</a:t>
            </a:r>
            <a:r>
              <a:rPr lang="ja-JP" altLang="en-US" sz="2800" b="1" dirty="0" err="1" smtClean="0"/>
              <a:t>ｘ</a:t>
            </a:r>
            <a:r>
              <a:rPr lang="ja-JP" altLang="en-US" sz="2800" b="1" dirty="0" smtClean="0"/>
              <a:t>軸、ｙ軸に１㎝ごとの目盛の数字を記入してください</a:t>
            </a:r>
            <a:endParaRPr kumimoji="1" lang="ja-JP" altLang="en-US" sz="2800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28700" y="3457575"/>
            <a:ext cx="99441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400" b="1" dirty="0" smtClean="0">
                <a:solidFill>
                  <a:srgbClr val="0070C0"/>
                </a:solidFill>
              </a:rPr>
              <a:t>step</a:t>
            </a:r>
            <a:r>
              <a:rPr kumimoji="1" lang="ja-JP" altLang="en-US" sz="4400" b="1" dirty="0" smtClean="0">
                <a:solidFill>
                  <a:srgbClr val="0070C0"/>
                </a:solidFill>
              </a:rPr>
              <a:t>２</a:t>
            </a:r>
            <a:r>
              <a:rPr kumimoji="1" lang="ja-JP" altLang="en-US" sz="2800" b="1" dirty="0" smtClean="0"/>
              <a:t>．次に曲線①が通っている軌跡の、わかりやすい座標</a:t>
            </a:r>
            <a:r>
              <a:rPr kumimoji="1" lang="en-US" altLang="ja-JP" sz="2800" b="1" dirty="0" smtClean="0"/>
              <a:t>3</a:t>
            </a:r>
            <a:r>
              <a:rPr kumimoji="1" lang="ja-JP" altLang="en-US" sz="2800" b="1" dirty="0" smtClean="0"/>
              <a:t>点を選んでノートに書き出して下さい</a:t>
            </a:r>
            <a:endParaRPr kumimoji="1" lang="en-US" altLang="ja-JP" sz="2800" b="1" dirty="0" smtClean="0"/>
          </a:p>
          <a:p>
            <a:r>
              <a:rPr lang="ja-JP" altLang="en-US" sz="2800" b="1" dirty="0" smtClean="0"/>
              <a:t>　　書き方は </a:t>
            </a:r>
            <a:r>
              <a:rPr lang="en-US" altLang="ja-JP" sz="2800" b="1" dirty="0" smtClean="0"/>
              <a:t>(x,</a:t>
            </a:r>
            <a:r>
              <a:rPr lang="ja-JP" altLang="en-US" sz="2800" b="1" dirty="0" smtClean="0"/>
              <a:t> </a:t>
            </a:r>
            <a:r>
              <a:rPr lang="en-US" altLang="ja-JP" sz="2800" b="1" dirty="0" smtClean="0"/>
              <a:t>y)</a:t>
            </a:r>
            <a:r>
              <a:rPr lang="ja-JP" altLang="en-US" sz="2800" b="1" dirty="0"/>
              <a:t> </a:t>
            </a:r>
            <a:r>
              <a:rPr lang="ja-JP" altLang="en-US" sz="2800" b="1" dirty="0" smtClean="0"/>
              <a:t>の形にします</a:t>
            </a:r>
            <a:endParaRPr kumimoji="1" lang="ja-JP" altLang="en-US" sz="28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14388" y="5643564"/>
            <a:ext cx="95297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b="1" dirty="0" smtClean="0">
                <a:solidFill>
                  <a:srgbClr val="FF0000"/>
                </a:solidFill>
              </a:rPr>
              <a:t>選んだ例３点</a:t>
            </a:r>
            <a:r>
              <a:rPr lang="en-US" altLang="ja-JP" sz="4400" b="1" dirty="0" smtClean="0">
                <a:solidFill>
                  <a:srgbClr val="FF0000"/>
                </a:solidFill>
              </a:rPr>
              <a:t>   (0, 0)    (2,6)    (4, 8)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19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テキスト ボックス 1"/>
              <p:cNvSpPr txBox="1"/>
              <p:nvPr/>
            </p:nvSpPr>
            <p:spPr>
              <a:xfrm>
                <a:off x="1071562" y="614364"/>
                <a:ext cx="10829925" cy="2071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4400" b="1" dirty="0" smtClean="0">
                    <a:solidFill>
                      <a:srgbClr val="0070C0"/>
                    </a:solidFill>
                  </a:rPr>
                  <a:t>Step3 </a:t>
                </a:r>
                <a:r>
                  <a:rPr lang="en-US" altLang="ja-JP" sz="2800" b="1" dirty="0" smtClean="0"/>
                  <a:t> </a:t>
                </a:r>
                <a:r>
                  <a:rPr lang="ja-JP" altLang="en-US" sz="2800" b="1" dirty="0" smtClean="0"/>
                  <a:t>選んだ</a:t>
                </a:r>
                <a:r>
                  <a:rPr lang="ja-JP" altLang="en-US" sz="2800" b="1" dirty="0"/>
                  <a:t>例</a:t>
                </a:r>
                <a:r>
                  <a:rPr lang="ja-JP" altLang="en-US" sz="2800" b="1" dirty="0" smtClean="0"/>
                  <a:t>３点から、</a:t>
                </a:r>
                <a:r>
                  <a:rPr lang="en-US" altLang="ja-JP" sz="2800" b="1" dirty="0" err="1" smtClean="0"/>
                  <a:t>a,b,c</a:t>
                </a:r>
                <a:r>
                  <a:rPr lang="ja-JP" altLang="en-US" sz="2800" b="1" dirty="0" smtClean="0"/>
                  <a:t>についての 連立方程式を作る。  </a:t>
                </a:r>
                <a:r>
                  <a:rPr lang="en-US" altLang="ja-JP" sz="2800" b="1" dirty="0"/>
                  <a:t>(0, 0)    (2,6)    (4, 8</a:t>
                </a:r>
                <a:r>
                  <a:rPr lang="en-US" altLang="ja-JP" sz="2800" b="1" dirty="0" smtClean="0"/>
                  <a:t>)</a:t>
                </a:r>
                <a:r>
                  <a:rPr lang="ja-JP" altLang="en-US" sz="2800" b="1" dirty="0" smtClean="0"/>
                  <a:t>についてそれぞれ</a:t>
                </a:r>
                <a:r>
                  <a:rPr lang="ja-JP" altLang="en-US" sz="2800" b="1" dirty="0">
                    <a:solidFill>
                      <a:srgbClr val="0070C0"/>
                    </a:solidFill>
                  </a:rPr>
                  <a:t>　</a:t>
                </a:r>
                <a:endParaRPr lang="en-US" altLang="ja-JP" sz="2800" b="1" dirty="0" smtClean="0">
                  <a:solidFill>
                    <a:srgbClr val="0070C0"/>
                  </a:solidFill>
                </a:endParaRPr>
              </a:p>
              <a:p>
                <a:r>
                  <a:rPr lang="ja-JP" altLang="en-US" sz="2800" b="1" dirty="0"/>
                  <a:t>　</a:t>
                </a:r>
                <a:r>
                  <a:rPr lang="ja-JP" altLang="en-US" sz="2800" b="1" dirty="0" smtClean="0"/>
                  <a:t>　　　　</a:t>
                </a:r>
                <a:r>
                  <a:rPr lang="en-US" altLang="ja-JP" sz="28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y</a:t>
                </a:r>
                <a:r>
                  <a:rPr lang="ja-JP" altLang="en-US" sz="2800" b="1" dirty="0">
                    <a:solidFill>
                      <a:srgbClr val="0070C0"/>
                    </a:solidFill>
                  </a:rPr>
                  <a:t>  </a:t>
                </a:r>
                <a:r>
                  <a:rPr lang="en-US" altLang="ja-JP" sz="28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=  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altLang="ja-JP" sz="28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   +   </a:t>
                </a:r>
                <a:r>
                  <a:rPr lang="en-US" altLang="ja-JP" sz="2800" b="1" dirty="0" err="1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bx</a:t>
                </a:r>
                <a:r>
                  <a:rPr lang="en-US" altLang="ja-JP" sz="28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   +   c</a:t>
                </a:r>
              </a:p>
              <a:p>
                <a:r>
                  <a:rPr lang="ja-JP" altLang="en-US" sz="2800" b="1" dirty="0" smtClean="0">
                    <a:ea typeface="Cambria Math" panose="02040503050406030204" pitchFamily="18" charset="0"/>
                  </a:rPr>
                  <a:t>の</a:t>
                </a:r>
                <a:r>
                  <a:rPr lang="ja-JP" altLang="en-US" sz="2800" b="1" dirty="0" err="1" smtClean="0">
                    <a:ea typeface="Cambria Math" panose="02040503050406030204" pitchFamily="18" charset="0"/>
                  </a:rPr>
                  <a:t>ｘ</a:t>
                </a:r>
                <a:r>
                  <a:rPr lang="ja-JP" altLang="en-US" sz="2800" b="1" dirty="0" smtClean="0">
                    <a:ea typeface="Cambria Math" panose="02040503050406030204" pitchFamily="18" charset="0"/>
                  </a:rPr>
                  <a:t>とｙに代入すれば良い。</a:t>
                </a:r>
                <a:endParaRPr lang="en-US" altLang="ja-JP" sz="2800" b="1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テキスト ボックス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1562" y="614364"/>
                <a:ext cx="10829925" cy="2071849"/>
              </a:xfrm>
              <a:prstGeom prst="rect">
                <a:avLst/>
              </a:prstGeom>
              <a:blipFill>
                <a:blip r:embed="rId2"/>
                <a:stretch>
                  <a:fillRect l="-2309" t="-6471" r="-3716" b="-58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テキスト ボックス 2"/>
          <p:cNvSpPr txBox="1"/>
          <p:nvPr/>
        </p:nvSpPr>
        <p:spPr>
          <a:xfrm>
            <a:off x="514350" y="3357563"/>
            <a:ext cx="109299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 smtClean="0"/>
              <a:t>(x,</a:t>
            </a:r>
            <a:r>
              <a:rPr lang="ja-JP" altLang="en-US" sz="2800" b="1" dirty="0"/>
              <a:t> </a:t>
            </a:r>
            <a:r>
              <a:rPr kumimoji="1" lang="en-US" altLang="ja-JP" sz="2800" b="1" dirty="0" smtClean="0"/>
              <a:t>y)=(0, 0) </a:t>
            </a:r>
            <a:r>
              <a:rPr kumimoji="1" lang="ja-JP" altLang="en-US" sz="2800" b="1" dirty="0" smtClean="0"/>
              <a:t>より</a:t>
            </a:r>
            <a:r>
              <a:rPr lang="en-US" altLang="ja-JP" sz="2800" b="1" dirty="0"/>
              <a:t>	</a:t>
            </a:r>
            <a:r>
              <a:rPr kumimoji="1" lang="en-US" altLang="ja-JP" sz="2800" b="1" dirty="0" smtClean="0"/>
              <a:t>0 = 0a +0b + c </a:t>
            </a:r>
            <a:r>
              <a:rPr kumimoji="1" lang="ja-JP" altLang="en-US" sz="2800" b="1" dirty="0" smtClean="0"/>
              <a:t>となる</a:t>
            </a:r>
            <a:r>
              <a:rPr kumimoji="1" lang="en-US" altLang="ja-JP" sz="2800" b="1" dirty="0" smtClean="0"/>
              <a:t>   </a:t>
            </a:r>
            <a:r>
              <a:rPr kumimoji="1" lang="ja-JP" altLang="en-US" sz="2800" b="1" dirty="0" smtClean="0"/>
              <a:t>　</a:t>
            </a:r>
            <a:r>
              <a:rPr lang="ja-JP" altLang="en-US" sz="2800" b="1" dirty="0" smtClean="0"/>
              <a:t>⇒　　</a:t>
            </a:r>
            <a:r>
              <a:rPr lang="ja-JP" altLang="en-US" sz="2800" b="1" dirty="0" err="1" smtClean="0">
                <a:solidFill>
                  <a:srgbClr val="FF0000"/>
                </a:solidFill>
              </a:rPr>
              <a:t>ｃ</a:t>
            </a:r>
            <a:r>
              <a:rPr lang="ja-JP" altLang="en-US" sz="2800" b="1" dirty="0" smtClean="0">
                <a:solidFill>
                  <a:srgbClr val="FF0000"/>
                </a:solidFill>
              </a:rPr>
              <a:t>は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0</a:t>
            </a:r>
            <a:r>
              <a:rPr lang="ja-JP" altLang="en-US" sz="2800" b="1" dirty="0" smtClean="0">
                <a:solidFill>
                  <a:srgbClr val="FF0000"/>
                </a:solidFill>
              </a:rPr>
              <a:t>だ！</a:t>
            </a:r>
            <a:endParaRPr lang="en-US" altLang="ja-JP" sz="2800" b="1" dirty="0" smtClean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28650" y="4290523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>
                <a:solidFill>
                  <a:prstClr val="black"/>
                </a:solidFill>
              </a:rPr>
              <a:t>(x</a:t>
            </a:r>
            <a:r>
              <a:rPr lang="en-US" altLang="ja-JP" sz="2800" b="1" dirty="0">
                <a:solidFill>
                  <a:prstClr val="black"/>
                </a:solidFill>
              </a:rPr>
              <a:t>,</a:t>
            </a:r>
            <a:r>
              <a:rPr lang="ja-JP" altLang="en-US" sz="2800" b="1" dirty="0">
                <a:solidFill>
                  <a:prstClr val="black"/>
                </a:solidFill>
              </a:rPr>
              <a:t> </a:t>
            </a:r>
            <a:r>
              <a:rPr lang="en-US" altLang="ja-JP" sz="2800" b="1" dirty="0">
                <a:solidFill>
                  <a:prstClr val="black"/>
                </a:solidFill>
              </a:rPr>
              <a:t>y</a:t>
            </a:r>
            <a:r>
              <a:rPr lang="en-US" altLang="ja-JP" sz="2800" b="1" dirty="0" smtClean="0">
                <a:solidFill>
                  <a:prstClr val="black"/>
                </a:solidFill>
              </a:rPr>
              <a:t>)=(2, 6) </a:t>
            </a:r>
            <a:r>
              <a:rPr lang="ja-JP" altLang="en-US" sz="2800" b="1" dirty="0">
                <a:solidFill>
                  <a:prstClr val="black"/>
                </a:solidFill>
              </a:rPr>
              <a:t>より</a:t>
            </a:r>
            <a:r>
              <a:rPr lang="en-US" altLang="ja-JP" sz="2800" b="1" dirty="0">
                <a:solidFill>
                  <a:prstClr val="black"/>
                </a:solidFill>
              </a:rPr>
              <a:t>	</a:t>
            </a:r>
            <a:r>
              <a:rPr lang="en-US" altLang="ja-JP" sz="2800" b="1" dirty="0" smtClean="0">
                <a:solidFill>
                  <a:prstClr val="black"/>
                </a:solidFill>
              </a:rPr>
              <a:t>6 </a:t>
            </a:r>
            <a:r>
              <a:rPr lang="en-US" altLang="ja-JP" sz="2800" b="1" dirty="0">
                <a:solidFill>
                  <a:prstClr val="black"/>
                </a:solidFill>
              </a:rPr>
              <a:t>= </a:t>
            </a:r>
            <a:r>
              <a:rPr lang="en-US" altLang="ja-JP" sz="2800" b="1" dirty="0" smtClean="0">
                <a:solidFill>
                  <a:prstClr val="black"/>
                </a:solidFill>
              </a:rPr>
              <a:t>4a +2b    </a:t>
            </a:r>
            <a:r>
              <a:rPr lang="ja-JP" altLang="en-US" sz="2800" b="1" dirty="0">
                <a:solidFill>
                  <a:prstClr val="black"/>
                </a:solidFill>
              </a:rPr>
              <a:t>　</a:t>
            </a:r>
            <a:r>
              <a:rPr lang="ja-JP" altLang="en-US" sz="2800" b="1" dirty="0" smtClean="0">
                <a:solidFill>
                  <a:prstClr val="black"/>
                </a:solidFill>
              </a:rPr>
              <a:t>  ⇒　　</a:t>
            </a:r>
            <a:r>
              <a:rPr lang="en-US" altLang="ja-JP" sz="2800" b="1" dirty="0" smtClean="0">
                <a:solidFill>
                  <a:prstClr val="black"/>
                </a:solidFill>
              </a:rPr>
              <a:t>(1)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28650" y="4836576"/>
            <a:ext cx="8701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ja-JP" sz="2800" b="1" dirty="0">
                <a:solidFill>
                  <a:prstClr val="black"/>
                </a:solidFill>
              </a:rPr>
              <a:t>(x,</a:t>
            </a:r>
            <a:r>
              <a:rPr lang="ja-JP" altLang="en-US" sz="2800" b="1" dirty="0">
                <a:solidFill>
                  <a:prstClr val="black"/>
                </a:solidFill>
              </a:rPr>
              <a:t> </a:t>
            </a:r>
            <a:r>
              <a:rPr lang="en-US" altLang="ja-JP" sz="2800" b="1" dirty="0">
                <a:solidFill>
                  <a:prstClr val="black"/>
                </a:solidFill>
              </a:rPr>
              <a:t>y</a:t>
            </a:r>
            <a:r>
              <a:rPr lang="en-US" altLang="ja-JP" sz="2800" b="1" dirty="0" smtClean="0">
                <a:solidFill>
                  <a:prstClr val="black"/>
                </a:solidFill>
              </a:rPr>
              <a:t>)=(4, 8) </a:t>
            </a:r>
            <a:r>
              <a:rPr lang="ja-JP" altLang="en-US" sz="2800" b="1" dirty="0">
                <a:solidFill>
                  <a:prstClr val="black"/>
                </a:solidFill>
              </a:rPr>
              <a:t>より</a:t>
            </a:r>
            <a:r>
              <a:rPr lang="en-US" altLang="ja-JP" sz="2800" b="1" dirty="0">
                <a:solidFill>
                  <a:prstClr val="black"/>
                </a:solidFill>
              </a:rPr>
              <a:t>	</a:t>
            </a:r>
            <a:r>
              <a:rPr lang="en-US" altLang="ja-JP" sz="2800" b="1" dirty="0" smtClean="0">
                <a:solidFill>
                  <a:prstClr val="black"/>
                </a:solidFill>
              </a:rPr>
              <a:t>8 </a:t>
            </a:r>
            <a:r>
              <a:rPr lang="en-US" altLang="ja-JP" sz="2800" b="1" dirty="0">
                <a:solidFill>
                  <a:prstClr val="black"/>
                </a:solidFill>
              </a:rPr>
              <a:t>= </a:t>
            </a:r>
            <a:r>
              <a:rPr lang="en-US" altLang="ja-JP" sz="2800" b="1" dirty="0" smtClean="0">
                <a:solidFill>
                  <a:prstClr val="black"/>
                </a:solidFill>
              </a:rPr>
              <a:t>16a +4b    </a:t>
            </a:r>
            <a:r>
              <a:rPr lang="ja-JP" altLang="en-US" sz="2800" b="1" dirty="0">
                <a:solidFill>
                  <a:prstClr val="black"/>
                </a:solidFill>
              </a:rPr>
              <a:t>　</a:t>
            </a:r>
            <a:r>
              <a:rPr lang="ja-JP" altLang="en-US" sz="2800" b="1" dirty="0" smtClean="0">
                <a:solidFill>
                  <a:prstClr val="black"/>
                </a:solidFill>
              </a:rPr>
              <a:t>⇒　　</a:t>
            </a:r>
            <a:r>
              <a:rPr lang="en-US" altLang="ja-JP" sz="2800" b="1" dirty="0" smtClean="0">
                <a:solidFill>
                  <a:prstClr val="black"/>
                </a:solidFill>
              </a:rPr>
              <a:t>(2)</a:t>
            </a: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57613" y="5700712"/>
            <a:ext cx="69580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b="1" dirty="0" smtClean="0">
                <a:solidFill>
                  <a:srgbClr val="FF0000"/>
                </a:solidFill>
              </a:rPr>
              <a:t>連立方程式が出来た！！</a:t>
            </a:r>
            <a:endParaRPr kumimoji="1" lang="ja-JP" altLang="en-US" sz="4400" b="1" dirty="0">
              <a:solidFill>
                <a:srgbClr val="FF0000"/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124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71563" y="614364"/>
            <a:ext cx="106584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400" b="1" dirty="0" smtClean="0">
                <a:solidFill>
                  <a:srgbClr val="0070C0"/>
                </a:solidFill>
              </a:rPr>
              <a:t>Step</a:t>
            </a:r>
            <a:r>
              <a:rPr lang="ja-JP" altLang="en-US" sz="4400" b="1" dirty="0" smtClean="0">
                <a:solidFill>
                  <a:srgbClr val="0070C0"/>
                </a:solidFill>
              </a:rPr>
              <a:t>４</a:t>
            </a:r>
            <a:r>
              <a:rPr lang="ja-JP" altLang="en-US" sz="2800" b="1" dirty="0" smtClean="0"/>
              <a:t>　連立方程式を解こう！</a:t>
            </a:r>
            <a:endParaRPr lang="en-US" altLang="ja-JP" sz="2800" b="1" dirty="0" smtClean="0"/>
          </a:p>
          <a:p>
            <a:endParaRPr lang="en-US" altLang="ja-JP" sz="2800" b="1" dirty="0">
              <a:solidFill>
                <a:srgbClr val="0070C0"/>
              </a:solidFill>
            </a:endParaRPr>
          </a:p>
          <a:p>
            <a:r>
              <a:rPr lang="ja-JP" altLang="en-US" sz="2800" b="1" dirty="0" smtClean="0">
                <a:solidFill>
                  <a:prstClr val="black"/>
                </a:solidFill>
              </a:rPr>
              <a:t>　　</a:t>
            </a:r>
            <a:r>
              <a:rPr lang="en-US" altLang="ja-JP" sz="2800" b="1" dirty="0" smtClean="0">
                <a:solidFill>
                  <a:prstClr val="black"/>
                </a:solidFill>
              </a:rPr>
              <a:t>6 </a:t>
            </a:r>
            <a:r>
              <a:rPr lang="en-US" altLang="ja-JP" sz="2800" b="1" dirty="0">
                <a:solidFill>
                  <a:prstClr val="black"/>
                </a:solidFill>
              </a:rPr>
              <a:t>= 4a +2b    </a:t>
            </a:r>
            <a:r>
              <a:rPr lang="ja-JP" altLang="en-US" sz="2800" b="1" dirty="0">
                <a:solidFill>
                  <a:prstClr val="black"/>
                </a:solidFill>
              </a:rPr>
              <a:t>　  ⇒　　</a:t>
            </a:r>
            <a:r>
              <a:rPr lang="en-US" altLang="ja-JP" sz="2800" b="1" dirty="0" smtClean="0">
                <a:solidFill>
                  <a:prstClr val="black"/>
                </a:solidFill>
              </a:rPr>
              <a:t>(1)</a:t>
            </a:r>
          </a:p>
          <a:p>
            <a:pPr lvl="0"/>
            <a:r>
              <a:rPr lang="ja-JP" altLang="en-US" sz="2800" b="1" dirty="0" smtClean="0">
                <a:solidFill>
                  <a:prstClr val="black"/>
                </a:solidFill>
              </a:rPr>
              <a:t>　　</a:t>
            </a:r>
            <a:r>
              <a:rPr lang="en-US" altLang="ja-JP" sz="2800" b="1" dirty="0" smtClean="0">
                <a:solidFill>
                  <a:prstClr val="black"/>
                </a:solidFill>
              </a:rPr>
              <a:t>8 </a:t>
            </a:r>
            <a:r>
              <a:rPr lang="en-US" altLang="ja-JP" sz="2800" b="1" dirty="0">
                <a:solidFill>
                  <a:prstClr val="black"/>
                </a:solidFill>
              </a:rPr>
              <a:t>= 16a +4b    </a:t>
            </a:r>
            <a:r>
              <a:rPr lang="ja-JP" altLang="en-US" sz="2800" b="1" dirty="0">
                <a:solidFill>
                  <a:prstClr val="black"/>
                </a:solidFill>
              </a:rPr>
              <a:t>　⇒　　</a:t>
            </a:r>
            <a:r>
              <a:rPr lang="en-US" altLang="ja-JP" sz="2800" b="1" dirty="0" smtClean="0">
                <a:solidFill>
                  <a:prstClr val="black"/>
                </a:solidFill>
              </a:rPr>
              <a:t>(2)</a:t>
            </a:r>
            <a:endParaRPr lang="ja-JP" altLang="en-US" sz="2800" dirty="0" smtClean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/>
              <p:cNvSpPr txBox="1"/>
              <p:nvPr/>
            </p:nvSpPr>
            <p:spPr>
              <a:xfrm>
                <a:off x="3328988" y="3228976"/>
                <a:ext cx="5243512" cy="889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3600" b="1" dirty="0" smtClean="0"/>
                  <a:t>解　</a:t>
                </a:r>
                <a:r>
                  <a:rPr lang="en-US" altLang="ja-JP" sz="3600" b="1" dirty="0" smtClean="0"/>
                  <a:t>a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ja-JP" sz="36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altLang="ja-JP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kumimoji="1" lang="ja-JP" altLang="en-US" sz="3600" b="1" dirty="0" smtClean="0"/>
                  <a:t>      </a:t>
                </a:r>
                <a:r>
                  <a:rPr kumimoji="1" lang="en-US" altLang="ja-JP" sz="3600" b="1" dirty="0" smtClean="0"/>
                  <a:t>b=4</a:t>
                </a:r>
                <a:endParaRPr kumimoji="1" lang="ja-JP" altLang="en-US" sz="3600" b="1" dirty="0"/>
              </a:p>
            </p:txBody>
          </p:sp>
        </mc:Choice>
        <mc:Fallback xmlns="">
          <p:sp>
            <p:nvSpPr>
              <p:cNvPr id="6" name="テキスト ボックス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8988" y="3228976"/>
                <a:ext cx="5243512" cy="889924"/>
              </a:xfrm>
              <a:prstGeom prst="rect">
                <a:avLst/>
              </a:prstGeom>
              <a:blipFill>
                <a:blip r:embed="rId2"/>
                <a:stretch>
                  <a:fillRect l="-3488" b="-1369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/>
              <p:cNvSpPr txBox="1"/>
              <p:nvPr/>
            </p:nvSpPr>
            <p:spPr>
              <a:xfrm>
                <a:off x="2714624" y="4800600"/>
                <a:ext cx="7100889" cy="889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ja-JP" altLang="en-US" sz="3600" b="1" dirty="0" smtClean="0">
                    <a:solidFill>
                      <a:prstClr val="black"/>
                    </a:solidFill>
                  </a:rPr>
                  <a:t>得られた</a:t>
                </a:r>
                <a:r>
                  <a:rPr lang="en-US" altLang="ja-JP" sz="3600" b="1" dirty="0" smtClean="0">
                    <a:solidFill>
                      <a:prstClr val="black"/>
                    </a:solidFill>
                  </a:rPr>
                  <a:t>2</a:t>
                </a:r>
                <a:r>
                  <a:rPr lang="ja-JP" altLang="en-US" sz="3600" b="1" dirty="0" smtClean="0">
                    <a:solidFill>
                      <a:prstClr val="black"/>
                    </a:solidFill>
                  </a:rPr>
                  <a:t>次式は </a:t>
                </a:r>
                <a:r>
                  <a:rPr lang="en-US" altLang="ja-JP" sz="3600" b="1" dirty="0" smtClean="0">
                    <a:solidFill>
                      <a:srgbClr val="FF0000"/>
                    </a:solidFill>
                  </a:rPr>
                  <a:t>y </a:t>
                </a:r>
                <a:r>
                  <a:rPr lang="en-US" altLang="ja-JP" sz="3600" b="1" dirty="0">
                    <a:solidFill>
                      <a:srgbClr val="FF0000"/>
                    </a:solidFill>
                  </a:rPr>
                  <a:t>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ja-JP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altLang="ja-JP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ja-JP" altLang="en-US" sz="36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36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36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36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ja-JP" altLang="en-US" sz="3600" b="1" dirty="0" smtClean="0">
                    <a:solidFill>
                      <a:srgbClr val="FF0000"/>
                    </a:solidFill>
                  </a:rPr>
                  <a:t>  </a:t>
                </a:r>
                <a:r>
                  <a:rPr lang="en-US" altLang="ja-JP" sz="3600" b="1" dirty="0" smtClean="0">
                    <a:solidFill>
                      <a:srgbClr val="FF0000"/>
                    </a:solidFill>
                  </a:rPr>
                  <a:t>+ 4x</a:t>
                </a:r>
                <a:endParaRPr lang="ja-JP" altLang="en-US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テキスト ボックス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624" y="4800600"/>
                <a:ext cx="7100889" cy="889924"/>
              </a:xfrm>
              <a:prstGeom prst="rect">
                <a:avLst/>
              </a:prstGeom>
              <a:blipFill>
                <a:blip r:embed="rId3"/>
                <a:stretch>
                  <a:fillRect l="-2575" r="-2232" b="-1379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89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テキスト ボックス 1"/>
              <p:cNvSpPr txBox="1"/>
              <p:nvPr/>
            </p:nvSpPr>
            <p:spPr>
              <a:xfrm>
                <a:off x="1071563" y="614364"/>
                <a:ext cx="1065847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altLang="ja-JP" sz="4400" b="1" dirty="0" smtClean="0">
                    <a:solidFill>
                      <a:srgbClr val="0070C0"/>
                    </a:solidFill>
                  </a:rPr>
                  <a:t>Step5</a:t>
                </a:r>
                <a:r>
                  <a:rPr lang="ja-JP" altLang="en-US" sz="2800" b="1" dirty="0" smtClean="0"/>
                  <a:t>　</a:t>
                </a:r>
                <a:r>
                  <a:rPr lang="en-US" altLang="ja-JP" sz="2800" b="1" dirty="0" smtClean="0">
                    <a:solidFill>
                      <a:prstClr val="black"/>
                    </a:solidFill>
                  </a:rPr>
                  <a:t>2</a:t>
                </a:r>
                <a:r>
                  <a:rPr lang="ja-JP" altLang="en-US" sz="2800" b="1" dirty="0" smtClean="0">
                    <a:solidFill>
                      <a:prstClr val="black"/>
                    </a:solidFill>
                  </a:rPr>
                  <a:t>次式 　</a:t>
                </a:r>
                <a:r>
                  <a:rPr lang="en-US" altLang="ja-JP" sz="2800" b="1" dirty="0" smtClean="0">
                    <a:solidFill>
                      <a:srgbClr val="FF0000"/>
                    </a:solidFill>
                  </a:rPr>
                  <a:t>y </a:t>
                </a:r>
                <a:r>
                  <a:rPr lang="en-US" altLang="ja-JP" sz="2800" b="1" dirty="0">
                    <a:solidFill>
                      <a:srgbClr val="FF0000"/>
                    </a:solidFill>
                  </a:rPr>
                  <a:t>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ja-JP" altLang="en-US" sz="28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28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8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8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ja-JP" altLang="en-US" sz="2800" b="1" dirty="0">
                    <a:solidFill>
                      <a:srgbClr val="FF0000"/>
                    </a:solidFill>
                  </a:rPr>
                  <a:t>  </a:t>
                </a:r>
                <a:r>
                  <a:rPr lang="en-US" altLang="ja-JP" sz="2800" b="1" dirty="0">
                    <a:solidFill>
                      <a:srgbClr val="FF0000"/>
                    </a:solidFill>
                  </a:rPr>
                  <a:t>+ </a:t>
                </a:r>
                <a:r>
                  <a:rPr lang="en-US" altLang="ja-JP" sz="2800" b="1" dirty="0" smtClean="0">
                    <a:solidFill>
                      <a:srgbClr val="FF0000"/>
                    </a:solidFill>
                  </a:rPr>
                  <a:t>4x</a:t>
                </a:r>
                <a:r>
                  <a:rPr lang="ja-JP" altLang="en-US" sz="2800" b="1" dirty="0">
                    <a:solidFill>
                      <a:srgbClr val="FF0000"/>
                    </a:solidFill>
                  </a:rPr>
                  <a:t>　</a:t>
                </a:r>
                <a:r>
                  <a:rPr lang="ja-JP" altLang="en-US" sz="2800" b="1" dirty="0" smtClean="0">
                    <a:solidFill>
                      <a:srgbClr val="FF0000"/>
                    </a:solidFill>
                  </a:rPr>
                  <a:t>の</a:t>
                </a:r>
                <a:r>
                  <a:rPr lang="ja-JP" altLang="en-US" sz="2800" b="1" dirty="0" smtClean="0"/>
                  <a:t>グラフを描こう</a:t>
                </a:r>
                <a:endParaRPr lang="ja-JP" altLang="en-US" sz="2800" dirty="0" smtClean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テキスト ボックス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1563" y="614364"/>
                <a:ext cx="10658476" cy="769441"/>
              </a:xfrm>
              <a:prstGeom prst="rect">
                <a:avLst/>
              </a:prstGeom>
              <a:blipFill>
                <a:blip r:embed="rId2"/>
                <a:stretch>
                  <a:fillRect l="-2346" t="-19048" b="-3492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56" y="1383805"/>
            <a:ext cx="8505907" cy="4827622"/>
          </a:xfrm>
          <a:prstGeom prst="rect">
            <a:avLst/>
          </a:prstGeom>
        </p:spPr>
      </p:pic>
      <p:sp>
        <p:nvSpPr>
          <p:cNvPr id="7" name="雲形吹き出し 6"/>
          <p:cNvSpPr/>
          <p:nvPr/>
        </p:nvSpPr>
        <p:spPr>
          <a:xfrm>
            <a:off x="8949235" y="4838007"/>
            <a:ext cx="3118441" cy="152304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/>
              <a:t>シュート失敗　↓</a:t>
            </a:r>
            <a:endParaRPr kumimoji="1" lang="ja-JP" altLang="en-US" sz="3600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81037" y="1062990"/>
            <a:ext cx="1067276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 smtClean="0">
                <a:solidFill>
                  <a:srgbClr val="FF0000"/>
                </a:solidFill>
              </a:rPr>
              <a:t>Never </a:t>
            </a:r>
            <a:r>
              <a:rPr kumimoji="1" lang="en-US" altLang="ja-JP" sz="8000" b="1" dirty="0" err="1" smtClean="0">
                <a:solidFill>
                  <a:srgbClr val="FF0000"/>
                </a:solidFill>
              </a:rPr>
              <a:t>Giveup</a:t>
            </a:r>
            <a:r>
              <a:rPr kumimoji="1" lang="en-US" altLang="ja-JP" sz="8000" b="1" dirty="0" smtClean="0">
                <a:solidFill>
                  <a:srgbClr val="FF0000"/>
                </a:solidFill>
              </a:rPr>
              <a:t> </a:t>
            </a:r>
            <a:r>
              <a:rPr kumimoji="1" lang="ja-JP" altLang="en-US" sz="8000" b="1" dirty="0" smtClean="0">
                <a:solidFill>
                  <a:srgbClr val="FF0000"/>
                </a:solidFill>
              </a:rPr>
              <a:t>！</a:t>
            </a:r>
            <a:endParaRPr kumimoji="1" lang="en-US" altLang="ja-JP" sz="8000" b="1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8000" b="1" dirty="0" smtClean="0">
                <a:solidFill>
                  <a:srgbClr val="FF0000"/>
                </a:solidFill>
              </a:rPr>
              <a:t>曲線②を再トライ！！</a:t>
            </a:r>
            <a:endParaRPr lang="en-US" altLang="ja-JP" sz="8000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ja-JP" sz="4400" b="1" dirty="0" smtClean="0">
                <a:solidFill>
                  <a:srgbClr val="0070C0"/>
                </a:solidFill>
              </a:rPr>
              <a:t>Step</a:t>
            </a:r>
            <a:r>
              <a:rPr lang="ja-JP" altLang="en-US" sz="4400" b="1" dirty="0" smtClean="0">
                <a:solidFill>
                  <a:srgbClr val="0070C0"/>
                </a:solidFill>
              </a:rPr>
              <a:t>２～５を</a:t>
            </a:r>
            <a:r>
              <a:rPr lang="ja-JP" altLang="en-US" sz="4400" b="1" dirty="0">
                <a:solidFill>
                  <a:srgbClr val="0070C0"/>
                </a:solidFill>
              </a:rPr>
              <a:t>やってみてね</a:t>
            </a:r>
            <a:r>
              <a:rPr lang="ja-JP" altLang="en-US" sz="4400" b="1" dirty="0" smtClean="0">
                <a:solidFill>
                  <a:srgbClr val="0070C0"/>
                </a:solidFill>
              </a:rPr>
              <a:t>！</a:t>
            </a:r>
            <a:endParaRPr kumimoji="1" lang="ja-JP" altLang="en-US" sz="8000" b="1" dirty="0">
              <a:solidFill>
                <a:srgbClr val="FF0000"/>
              </a:solidFill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8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/>
              <p:cNvSpPr txBox="1"/>
              <p:nvPr/>
            </p:nvSpPr>
            <p:spPr>
              <a:xfrm>
                <a:off x="1845425" y="5004262"/>
                <a:ext cx="8645237" cy="978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ja-JP" altLang="en-US" sz="4000" b="1" dirty="0">
                    <a:solidFill>
                      <a:prstClr val="black"/>
                    </a:solidFill>
                  </a:rPr>
                  <a:t>得られた</a:t>
                </a:r>
                <a:r>
                  <a:rPr lang="en-US" altLang="ja-JP" sz="4000" b="1" dirty="0">
                    <a:solidFill>
                      <a:prstClr val="black"/>
                    </a:solidFill>
                  </a:rPr>
                  <a:t>2</a:t>
                </a:r>
                <a:r>
                  <a:rPr lang="ja-JP" altLang="en-US" sz="4000" b="1" dirty="0">
                    <a:solidFill>
                      <a:prstClr val="black"/>
                    </a:solidFill>
                  </a:rPr>
                  <a:t>次式は </a:t>
                </a:r>
                <a:r>
                  <a:rPr lang="en-US" altLang="ja-JP" sz="4000" b="1" dirty="0">
                    <a:solidFill>
                      <a:srgbClr val="FF0000"/>
                    </a:solidFill>
                  </a:rPr>
                  <a:t>y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4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40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1 </m:t>
                        </m:r>
                      </m:num>
                      <m:den>
                        <m:r>
                          <a:rPr lang="ja-JP" altLang="en-US" sz="40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ja-JP" altLang="en-US" sz="40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4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4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40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ja-JP" altLang="en-US" sz="4000" b="1" dirty="0">
                    <a:solidFill>
                      <a:srgbClr val="FF0000"/>
                    </a:solidFill>
                  </a:rPr>
                  <a:t>  </a:t>
                </a:r>
                <a:r>
                  <a:rPr lang="en-US" altLang="ja-JP" sz="4000" b="1" dirty="0">
                    <a:solidFill>
                      <a:srgbClr val="FF0000"/>
                    </a:solidFill>
                  </a:rPr>
                  <a:t>+ </a:t>
                </a:r>
                <a:r>
                  <a:rPr lang="en-US" altLang="ja-JP" sz="40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ja-JP" alt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ja-JP" sz="4000" b="1" dirty="0" smtClean="0">
                    <a:solidFill>
                      <a:srgbClr val="FF0000"/>
                    </a:solidFill>
                  </a:rPr>
                  <a:t>x</a:t>
                </a:r>
                <a:endParaRPr lang="ja-JP" altLang="en-US" sz="4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テキスト ボックス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5425" y="5004262"/>
                <a:ext cx="8645237" cy="978538"/>
              </a:xfrm>
              <a:prstGeom prst="rect">
                <a:avLst/>
              </a:prstGeom>
              <a:blipFill>
                <a:blip r:embed="rId2"/>
                <a:stretch>
                  <a:fillRect l="-2539" b="-1562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2200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81DB-227E-49D7-8114-36120A8CF173}" type="slidenum">
              <a:rPr kumimoji="1" lang="ja-JP" altLang="en-US" smtClean="0"/>
              <a:t>9</a:t>
            </a:fld>
            <a:endParaRPr kumimoji="1" lang="ja-JP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テキスト ボックス 2"/>
              <p:cNvSpPr txBox="1"/>
              <p:nvPr/>
            </p:nvSpPr>
            <p:spPr>
              <a:xfrm>
                <a:off x="391886" y="595085"/>
                <a:ext cx="3831771" cy="718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altLang="ja-JP" sz="2800" b="1" dirty="0" smtClean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y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ja-JP" alt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ja-JP" altLang="en-US" sz="2800" b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sz="28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sz="28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altLang="ja-JP" sz="28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ja-JP" altLang="en-US" sz="2800" b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  </a:t>
                </a:r>
                <a:r>
                  <a:rPr lang="en-US" altLang="ja-JP" sz="2800" b="1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ja-JP" alt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ja-JP" altLang="en-US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altLang="ja-JP" sz="2800" b="1" dirty="0" smtClean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x</a:t>
                </a:r>
                <a:endParaRPr kumimoji="1" lang="ja-JP" altLang="en-US" sz="2800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テキスト ボックス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886" y="595085"/>
                <a:ext cx="3831771" cy="718979"/>
              </a:xfrm>
              <a:prstGeom prst="rect">
                <a:avLst/>
              </a:prstGeom>
              <a:blipFill>
                <a:blip r:embed="rId2"/>
                <a:stretch>
                  <a:fillRect l="-3180" b="-847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図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229" y="200833"/>
            <a:ext cx="8292494" cy="6155517"/>
          </a:xfrm>
          <a:prstGeom prst="rect">
            <a:avLst/>
          </a:prstGeom>
        </p:spPr>
      </p:pic>
      <p:sp>
        <p:nvSpPr>
          <p:cNvPr id="5" name="雲形吹き出し 4"/>
          <p:cNvSpPr/>
          <p:nvPr/>
        </p:nvSpPr>
        <p:spPr>
          <a:xfrm>
            <a:off x="391886" y="2902857"/>
            <a:ext cx="4064000" cy="271417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/>
              <a:t>シュート</a:t>
            </a:r>
            <a:endParaRPr kumimoji="1" lang="en-US" altLang="ja-JP" sz="3200" dirty="0" smtClean="0"/>
          </a:p>
          <a:p>
            <a:pPr algn="ctr"/>
            <a:r>
              <a:rPr kumimoji="1" lang="ja-JP" altLang="en-US" sz="3200" dirty="0" smtClean="0"/>
              <a:t>またまた失敗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8574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463</Words>
  <Application>Microsoft Office PowerPoint</Application>
  <PresentationFormat>ワイド画面</PresentationFormat>
  <Paragraphs>80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游ゴシック</vt:lpstr>
      <vt:lpstr>游ゴシック Light</vt:lpstr>
      <vt:lpstr>Arial</vt:lpstr>
      <vt:lpstr>Cambria Math</vt:lpstr>
      <vt:lpstr>Office テーマ</vt:lpstr>
      <vt:lpstr>2次関数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2次関数</dc:title>
  <dc:creator>murata mitsuo</dc:creator>
  <cp:lastModifiedBy>murata mitsuo</cp:lastModifiedBy>
  <cp:revision>48</cp:revision>
  <dcterms:created xsi:type="dcterms:W3CDTF">2021-07-25T19:31:50Z</dcterms:created>
  <dcterms:modified xsi:type="dcterms:W3CDTF">2022-03-23T07:44:16Z</dcterms:modified>
</cp:coreProperties>
</file>